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91" r:id="rId4"/>
    <p:sldId id="260" r:id="rId5"/>
    <p:sldId id="264" r:id="rId6"/>
    <p:sldId id="265" r:id="rId7"/>
    <p:sldId id="267" r:id="rId8"/>
    <p:sldId id="269" r:id="rId9"/>
    <p:sldId id="279" r:id="rId10"/>
    <p:sldId id="270" r:id="rId11"/>
    <p:sldId id="271" r:id="rId12"/>
    <p:sldId id="272" r:id="rId13"/>
    <p:sldId id="274" r:id="rId14"/>
    <p:sldId id="276" r:id="rId15"/>
    <p:sldId id="277" r:id="rId16"/>
    <p:sldId id="282" r:id="rId17"/>
    <p:sldId id="28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A640A-3AF1-4CF4-AD89-F15120F3DDAF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551D2-DF44-44FE-B841-F1E310D84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90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4BCDA2C-B71E-2AD4-E8D9-27E3A90EEA9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272418-9919-4236-B342-34FC0AC0642E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61C1D80-0767-0D4D-E1A1-ADC0262D2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Espace réservé des commentaires 2">
            <a:extLst>
              <a:ext uri="{FF2B5EF4-FFF2-40B4-BE49-F238E27FC236}">
                <a16:creationId xmlns:a16="http://schemas.microsoft.com/office/drawing/2014/main" id="{AFE8B19B-C785-4EAB-578E-C7C97D06C5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2DBE0-A161-499C-9915-59DDBEA8D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B75A82-0982-4BFE-A032-4C5227FEB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5F9FB4-158B-40BC-A575-5F2CF037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84CD12-5971-4264-A792-C39BD32C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8507F7-9BF0-4BE6-8A6D-35401DDB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4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4BD60E-3956-4360-82BE-F17FBF37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6D46BC-1A43-4D4E-9DF6-314BF589C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A51ADF-3AC9-44DA-AE48-A9328FA5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C26341-75DD-4D02-A300-2AD3515A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972C03-97FC-4A08-8BE5-3F3489A0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87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CC9A48-37A1-43EB-8A17-3C01939C3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E36D45-F6F1-4631-AEFF-22071CF10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B31F3A-1F5A-473F-81DF-8880F8E3B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5B1A94-B435-4BBB-9EF0-7ED9CECA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A784FA-41C8-401A-933A-927E99D0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79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4A64B1-37E3-44A4-B384-B87EBA9F00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1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705D2-3C57-3BCF-5D73-F975E44D589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3884" y="1122480"/>
            <a:ext cx="9144000" cy="238751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325CA7-907E-A99A-5081-C012EAB55B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3884" y="3602159"/>
            <a:ext cx="9144000" cy="1655640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898EBB-65DD-3E45-ADA3-0E2E169666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0AC89E-FDED-4E0D-B63D-F3CB3F5057BF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746F87-736F-09D6-CE59-82B600E6CA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38A311-242F-8E95-462A-8A3A02BA4E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647069-2A8B-41E4-A8E9-63B05F616D8D}" type="slidenum"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25B41BB-F7A3-E033-2F9C-94E8542BB9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0009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CB54D-25CC-6B4E-80FD-7C16D2AF1B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2674FB-DE50-4AD9-705E-5AB32AEC15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4" y="1825563"/>
            <a:ext cx="10515600" cy="435131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33E1A-D2B2-7951-627D-066A955809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D9F321-FC4B-4764-A7BF-D941C03C6B45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55E34D-3166-9B2A-7AA9-AD1540C12D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F518FE-A0C0-3468-C6FC-8D84D5FF8D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5019FA-B1BE-4F59-98B6-33E6B14A6373}" type="slidenum">
              <a:t>‹N°›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154BAB6-5E03-856B-A1C4-C857123DF5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6951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115FA-0C1D-85BD-A278-5C608B518A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57" y="1709644"/>
            <a:ext cx="10515600" cy="2852644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B5EA48-AFAE-9CA3-54A3-5FB65AB039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957" y="4589638"/>
            <a:ext cx="10515600" cy="1500118"/>
          </a:xfrm>
        </p:spPr>
        <p:txBody>
          <a:bodyPr/>
          <a:lstStyle>
            <a:lvl1pPr marL="0" indent="0"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DD39C3-242D-551C-4D01-3EF083F8A1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F6A1C-FD1E-47C4-85C8-53344CFDBC91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AC6E2B-2B0D-D6FE-8AC4-2310BF6A7D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A888CE-5655-5AEF-3656-A24FA24A77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8E95F-3A37-4F8E-845A-C4D50BE1D88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39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952FF-F737-72F7-6253-56DE892956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8BFB6B-B953-8E4B-F119-BA285F1A05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4" y="1825563"/>
            <a:ext cx="5181484" cy="435131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64265B-14CC-9EFA-AF24-395803B11B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1825563"/>
            <a:ext cx="5181484" cy="435131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CFFB07-8B23-A41C-EB0F-11E7A73369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32F5B1-440E-41FE-8B27-8F312403926C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58AB6A-A7D8-228E-DDF3-D4B2D032AF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FED528-70A7-B108-829E-BB332CC7D4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D0071B-B440-4207-8351-8F95D53609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054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3C9A0-046A-5B52-B2D1-5A885E1920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365037"/>
            <a:ext cx="10515600" cy="13255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B55783-EAB2-C92F-3D73-87A7E4FEFB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876" y="1681197"/>
            <a:ext cx="5157718" cy="824038"/>
          </a:xfrm>
        </p:spPr>
        <p:txBody>
          <a:bodyPr anchor="b"/>
          <a:lstStyle>
            <a:lvl1pPr marL="0" indent="0"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D9A662-709E-BBEC-6287-BBDF1DFE93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876" y="2505236"/>
            <a:ext cx="5157718" cy="3684602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D2F2FC-F34F-7257-CD9E-C4CB9B4A21B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97"/>
            <a:ext cx="5183276" cy="82403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BEA54B-3798-CA46-A653-80E8908EF4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2505236"/>
            <a:ext cx="5183276" cy="3684602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6132649-5320-7784-3712-300C0C9166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C58E1-AF12-412C-9852-63B240C7858B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F15F8A-9569-4D76-0C69-3DA3431287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84CAF0-8904-F973-E3A8-A6E531BD95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0D997-B12D-42F8-B4C5-73C6997444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59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08128-DEA3-BEE9-C0F7-156DA7076E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0B9BF0-137F-110F-B178-D4A5B1D1BA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D5D427-E5DC-45B1-8727-9224D5C37D7E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0CD519-1255-C17E-F4A2-43337C2223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042F0E-9270-119E-79AA-822B1449D5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2E24A0-7418-414D-86D0-3E3E74DF3D7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549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9B84F6-5704-6380-1E10-290FDC2D00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202EB8-FA03-4E4F-9548-C57E11398E6F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2ADAFD-D5C6-3512-9E52-7AEAC95647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5825BA-48C7-E5B6-DD6A-A4C9C0286C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E0C289-4438-4AC0-8FD5-E68C62C2C62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37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877F8-D92A-4EA1-8F27-7D096B87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537198-624E-4E54-8558-70B49E89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B6B0BA-667B-40BE-8AD9-0EBB3D22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9704A2-A942-4F90-91E0-116A3287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73AD3D-3D37-4BB2-BB83-8E327EEA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585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B6442-6EF8-1677-1FB5-122FA68322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457200"/>
            <a:ext cx="3932276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3BBE7-B0E5-CF03-1DDA-012E2C1AE2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3276" y="987478"/>
            <a:ext cx="6172200" cy="487367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3200">
                <a:latin typeface="Calibri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01FB19-DDE7-588F-B078-0C29CE70000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876" y="2057400"/>
            <a:ext cx="3932276" cy="3811676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CAEEB6-DB1A-CD15-CCD1-4B70C5410C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2950CB-E289-4746-BC24-BECA77A11897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086C00-C9A4-92DB-6408-BA6931E95A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73FDEE-ACF3-9092-A96F-CC423E34A8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3A126F-E489-4C96-93AD-1E146410F10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876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14CA6-9CC6-2811-DC9B-0A13FCCE3A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457200"/>
            <a:ext cx="3932276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513171-2288-DAD6-FD08-3476E56865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3276" y="987478"/>
            <a:ext cx="6172200" cy="4873678"/>
          </a:xfrm>
        </p:spPr>
        <p:txBody>
          <a:bodyPr anchor="t" anchorCtr="1"/>
          <a:lstStyle>
            <a:lvl1pPr algn="ctr" hangingPunct="0">
              <a:defRPr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C21EC2-A6BA-ADF4-D454-940C92CB6C9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876" y="2057400"/>
            <a:ext cx="3932276" cy="3811676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A1DAB1-EB50-5C35-E5B3-76CA075056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1FF737-6CC6-40F5-B6C6-293B9854E9CE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41BF58-0DEB-F95C-5BCA-C1AE9FDC2E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B1E59F-61AE-DE31-FA0D-4AEF0F40F7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8BC1D-0115-44F7-A4D7-E9A16DE6A18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596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9E94D-4C72-3ABA-CD33-417DD4A962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401A29-1DE8-64A6-9BF0-9D5F448529E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122785-6C7F-9394-B233-F3C5209107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D56F2F-AB30-420B-A856-120D9D36B7DE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EBD5A-330C-97B1-0C32-08B088D512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4AADE4-4748-CB24-71EF-8BB317F83C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ECBEF4-851E-4501-B08F-62D1284549B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804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C9FBAF-9E07-C8FD-90F0-3B0AD48264B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57" y="365037"/>
            <a:ext cx="2628717" cy="5811844"/>
          </a:xfrm>
        </p:spPr>
        <p:txBody>
          <a:bodyPr vert="eaVert" anchor="t" anchorCtr="1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0C2CA5-A2D9-64B2-C504-57E051BC8A5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084" y="365037"/>
            <a:ext cx="7734242" cy="58118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F6CC4-1735-0A97-B6CB-ED68842A1E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C6A752-1F6E-45D5-8705-A2A14181026D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CCEF0-13B2-EE73-EEBA-42057393D3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31F720-DF4F-3CDF-C670-70F85533D3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B79B64-0CB8-48F9-8F84-181143993E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50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D3B6D-69ED-4C95-B9AF-08D65227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B7E635-E392-4B29-AA07-786507EF2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E59CE-D3CE-449A-B6FF-9A558871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02A0FE-2C38-446C-9F08-4C330041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6CBDB9-CA2D-4028-9B7C-ACF62E88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740EC-9E7C-4A1F-AD6C-7AA6A84B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3FEB68-DCBD-4637-9F71-2CE7C2093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ED29E2-3B3A-4271-8677-FA8BEA269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F04CEF-0EE0-4874-BB6C-8F6759B2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5E3593-1A41-4309-83B3-17AA5CA5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27B85D-39B1-43B2-86D6-597626D0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59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21791-824C-454C-8FDB-3435D111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BB39A-FCF8-405A-A23D-09468E8B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11B5FF-FE40-4FA4-9612-F86E9558A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81E29C-C0F3-4800-832E-F215BB425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5EA3B0-9318-4403-A23F-70D5B2CAB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F6F094D-433F-4924-ADD1-4EB60D6F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83CCFC-9EE7-41C0-A174-DE9C092B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A0362C-A9EF-4275-A666-2434EBC3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75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A6E34-F56D-4686-B5D9-F766EAC9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3CADD5-798A-4603-A3DF-99380B96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A9B4D2-9B5E-4AD8-9DC1-10574F8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890104-97FD-4F49-8D35-CC162EB1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34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06CB84-9447-44FC-83E5-D75C5CC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D4148F-E4AE-464C-9948-5D4879E8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4E3D82-FDCD-4B22-9A50-E1CC671E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14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A18D8-4B05-4537-B93C-550724ED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3F7FF-9CA0-4B8D-95BB-58F94A08C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7DD351-0AE2-473F-BB9D-92743C48D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E9DFA0-D0D8-4651-B863-9608A6C5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688B51-A298-4108-A5BD-C846BF11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FA63E4-5684-4690-9B65-418FAEBD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9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B07B83-4FBD-4527-B4AD-54730E5C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F48FFE-2F7D-4A83-93C3-AD38FFE30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AEA385-613F-4642-8E8B-891A7A136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80B3A8-D159-400E-A175-D0C9F3E4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FE5B62-2E76-480C-8D3D-FB8B3805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65DA34-102B-4A25-ADBC-4E9736B6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94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E1942C-EA41-4DD7-B1EE-0992E7C0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E3DB9A-9903-4F78-8A34-F03ABC6C5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FE564D-4329-452B-9C3C-02B1BE766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93F4-B1DD-42AD-877F-D8F0D8812463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191C22-5807-4954-8B29-1E2276A2D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39BDC9-C17C-4C6E-86F6-04F3C2CFA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D32D-DDEA-413C-9982-4CCECD7C2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76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8DA988-1972-72B2-8D89-B327766B8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600" cy="1325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381794-3C24-6D48-B860-858C2ECE2F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084" y="1825563"/>
            <a:ext cx="10515600" cy="43513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582A4A-72BF-ECDD-46BF-4BF6F9C3A81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4D7CE6F0-D193-49C8-9251-D8F937C578CD}" type="datetime1">
              <a:rPr lang="fr-FR"/>
              <a:pPr lvl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17A165-3A28-6389-E000-A6C75B7C757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8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2ED8C7-ED5E-580C-D065-155FD0D773F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29DD671C-F6A6-41E2-8E4F-2B81807C625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86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 Light" pitchFamily="18"/>
          <a:ea typeface="Microsoft YaHei" pitchFamily="2"/>
          <a:cs typeface="Lucida Sans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45000"/>
        <a:buFont typeface="StarSymbol"/>
        <a:buChar char="●"/>
        <a:tabLst/>
        <a:defRPr lang="fr-FR" sz="2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Microsoft YaHei" pitchFamily="2"/>
          <a:cs typeface="Lucida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75000"/>
        <a:buFont typeface="StarSymbol"/>
        <a:buChar char="–"/>
        <a:tabLst/>
        <a:defRPr lang="fr-FR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Microsoft YaHei" pitchFamily="2"/>
          <a:cs typeface="Lucida Sans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Microsoft YaHei" pitchFamily="2"/>
          <a:cs typeface="Lucida Sans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75000"/>
        <a:buFont typeface="StarSymbol"/>
        <a:buChar char="–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Microsoft YaHei" pitchFamily="2"/>
          <a:cs typeface="Lucida Sans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45000"/>
        <a:buFont typeface="Star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Microsoft YaHei" pitchFamily="2"/>
          <a:cs typeface="Lucida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sit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>
            <a:extLst>
              <a:ext uri="{FF2B5EF4-FFF2-40B4-BE49-F238E27FC236}">
                <a16:creationId xmlns:a16="http://schemas.microsoft.com/office/drawing/2014/main" id="{0ACDD57A-880A-8985-9947-8D0298D91B47}"/>
              </a:ext>
            </a:extLst>
          </p:cNvPr>
          <p:cNvSpPr txBox="1"/>
          <p:nvPr/>
        </p:nvSpPr>
        <p:spPr>
          <a:xfrm>
            <a:off x="2510997" y="250920"/>
            <a:ext cx="7169755" cy="12426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Microsoft YaHei" pitchFamily="2"/>
                <a:cs typeface="Times New Roman" pitchFamily="18"/>
              </a:rPr>
              <a:t>République Algérienne Démocratique et Populaire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Microsoft YaHei" pitchFamily="2"/>
                <a:cs typeface="Times New Roman" pitchFamily="18"/>
              </a:rPr>
              <a:t>Ministère de l’Enseignement Supérieure et de la Recherche Scientifique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Microsoft YaHei" pitchFamily="2"/>
                <a:cs typeface="Times New Roman" pitchFamily="18"/>
              </a:rPr>
              <a:t>Université de Ahmed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Microsoft YaHei" pitchFamily="2"/>
                <a:cs typeface="Times New Roman" pitchFamily="18"/>
              </a:rPr>
              <a:t>Zabana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de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Microsoft YaHei" pitchFamily="2"/>
                <a:cs typeface="Times New Roman" pitchFamily="18"/>
              </a:rPr>
              <a:t>Relizane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Microsoft YaHei" pitchFamily="2"/>
                <a:cs typeface="Times New Roman" pitchFamily="18"/>
              </a:rPr>
              <a:t>Faculté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Microsoft YaHei" pitchFamily="2"/>
                <a:cs typeface="Times New Roman" pitchFamily="18"/>
              </a:rPr>
              <a:t>Département </a:t>
            </a:r>
            <a:r>
              <a:rPr lang="fr-FR" sz="16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403D61E-6922-3008-C82C-DB66D9B1F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519" y="33119"/>
            <a:ext cx="1832402" cy="17283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A6F9F7AD-CF3F-190F-5090-1BB692B0A5C1}"/>
              </a:ext>
            </a:extLst>
          </p:cNvPr>
          <p:cNvSpPr/>
          <p:nvPr/>
        </p:nvSpPr>
        <p:spPr>
          <a:xfrm>
            <a:off x="1228621" y="4328998"/>
            <a:ext cx="9734757" cy="128474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18"/>
                <a:ea typeface="Calibri" pitchFamily="34"/>
                <a:cs typeface="Arial" pitchFamily="34"/>
              </a:rPr>
              <a:t>Intitulé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18"/>
              <a:ea typeface="Calibri" pitchFamily="34"/>
              <a:cs typeface="Arial" pitchFamily="34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69B5725-A997-43CC-E0DE-CE7C90294F4F}"/>
              </a:ext>
            </a:extLst>
          </p:cNvPr>
          <p:cNvSpPr/>
          <p:nvPr/>
        </p:nvSpPr>
        <p:spPr>
          <a:xfrm>
            <a:off x="2629796" y="3092400"/>
            <a:ext cx="7569723" cy="10368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En vue de l’obtention du diplôme de LICENCE</a:t>
            </a:r>
            <a:r>
              <a:rPr lang="ar-DZ" sz="2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/</a:t>
            </a:r>
            <a:r>
              <a:rPr lang="fr-FR" sz="2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 MASTER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18"/>
              <a:ea typeface="Microsoft YaHei" pitchFamily="2"/>
              <a:cs typeface="Lucida Sans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Dans le cadre de la décision 008 : Diplôme 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Institution Economique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Spécialité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:       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6CD9F02E-6A2E-7491-74BB-F2B301242E31}"/>
              </a:ext>
            </a:extLst>
          </p:cNvPr>
          <p:cNvSpPr txBox="1"/>
          <p:nvPr/>
        </p:nvSpPr>
        <p:spPr>
          <a:xfrm>
            <a:off x="4506016" y="6375260"/>
            <a:ext cx="3950317" cy="315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C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 pitchFamily="2"/>
                <a:cs typeface="Lucida Sans" pitchFamily="2"/>
              </a:rPr>
              <a:t>Année universitaire: </a:t>
            </a:r>
            <a:r>
              <a:rPr kumimoji="0" lang="fr-C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 pitchFamily="2"/>
                <a:cs typeface="+mn-cs"/>
              </a:rPr>
              <a:t>202</a:t>
            </a:r>
            <a:r>
              <a:rPr kumimoji="0" lang="ar-DZ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 pitchFamily="2"/>
                <a:cs typeface="Times New Roman" pitchFamily="18"/>
              </a:rPr>
              <a:t>5</a:t>
            </a:r>
            <a:r>
              <a:rPr kumimoji="0" lang="fr-C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 pitchFamily="2"/>
                <a:cs typeface="+mn-cs"/>
              </a:rPr>
              <a:t>/202</a:t>
            </a:r>
            <a:r>
              <a:rPr kumimoji="0" lang="ar-D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 pitchFamily="2"/>
                <a:cs typeface="Times New Roman" pitchFamily="18"/>
              </a:rPr>
              <a:t>6</a:t>
            </a:r>
            <a:endParaRPr kumimoji="0" lang="fr-CA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icrosoft YaHei" pitchFamily="2"/>
              <a:cs typeface="+mn-cs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80DDEA98-0016-4F84-335A-4F14E2D33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74" y="1637635"/>
            <a:ext cx="4064754" cy="13604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569C8A-C0AA-5111-A074-CFE6F17F3F74}"/>
              </a:ext>
            </a:extLst>
          </p:cNvPr>
          <p:cNvSpPr txBox="1"/>
          <p:nvPr/>
        </p:nvSpPr>
        <p:spPr>
          <a:xfrm>
            <a:off x="315480" y="637481"/>
            <a:ext cx="3565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r-FR" sz="4000" b="1" i="1" dirty="0">
                <a:latin typeface="+mj-lt"/>
                <a:ea typeface="+mj-ea"/>
                <a:cs typeface="+mj-cs"/>
              </a:rPr>
              <a:t>Concurrence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38600E-A44A-779C-F20A-F08F89D7DBA9}"/>
              </a:ext>
            </a:extLst>
          </p:cNvPr>
          <p:cNvSpPr txBox="1"/>
          <p:nvPr/>
        </p:nvSpPr>
        <p:spPr>
          <a:xfrm>
            <a:off x="2708051" y="2490911"/>
            <a:ext cx="1980696" cy="3251403"/>
          </a:xfrm>
          <a:prstGeom prst="rect">
            <a:avLst/>
          </a:prstGeom>
          <a:solidFill>
            <a:srgbClr val="006C57"/>
          </a:solidFill>
        </p:spPr>
        <p:txBody>
          <a:bodyPr wrap="square" rtlCol="0">
            <a:spAutoFit/>
          </a:bodyPr>
          <a:lstStyle/>
          <a:p>
            <a:pPr rtl="1"/>
            <a:r>
              <a:rPr lang="fr-FR" sz="3600" b="1" i="1" dirty="0">
                <a:solidFill>
                  <a:prstClr val="white"/>
                </a:solidFill>
                <a:latin typeface="Almarai ExtraBold" pitchFamily="2" charset="-78"/>
                <a:cs typeface="Almarai ExtraBold" pitchFamily="2" charset="-78"/>
              </a:rPr>
              <a:t>01</a:t>
            </a:r>
            <a:endParaRPr lang="fr-FR" sz="1524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2032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Vos </a:t>
            </a: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Concurrents</a:t>
            </a:r>
          </a:p>
          <a:p>
            <a:pPr algn="ctr" rtl="1"/>
            <a:endParaRPr lang="fr-FR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sz="1600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sz="2032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FA6E35-EC5D-B8C5-7FF1-63E00308E449}"/>
              </a:ext>
            </a:extLst>
          </p:cNvPr>
          <p:cNvSpPr txBox="1"/>
          <p:nvPr/>
        </p:nvSpPr>
        <p:spPr>
          <a:xfrm>
            <a:off x="5200395" y="2490911"/>
            <a:ext cx="1980696" cy="3225948"/>
          </a:xfrm>
          <a:prstGeom prst="rect">
            <a:avLst/>
          </a:prstGeom>
          <a:solidFill>
            <a:srgbClr val="006C57"/>
          </a:solidFill>
        </p:spPr>
        <p:txBody>
          <a:bodyPr wrap="square" rtlCol="0">
            <a:spAutoFit/>
          </a:bodyPr>
          <a:lstStyle/>
          <a:p>
            <a:pPr lvl="0" rtl="1"/>
            <a:r>
              <a:rPr lang="fr-FR" sz="3600" b="1" i="1" dirty="0">
                <a:solidFill>
                  <a:prstClr val="white"/>
                </a:solidFill>
                <a:latin typeface="Almarai ExtraBold" pitchFamily="2" charset="-78"/>
                <a:cs typeface="Almarai ExtraBold" pitchFamily="2" charset="-78"/>
              </a:rPr>
              <a:t>02</a:t>
            </a:r>
            <a:endParaRPr lang="fr-FR" sz="1524" dirty="0">
              <a:solidFill>
                <a:prstClr val="white"/>
              </a:solidFill>
              <a:cs typeface="Almarai ExtraBold" pitchFamily="2" charset="-78"/>
            </a:endParaRPr>
          </a:p>
          <a:p>
            <a:pPr rtl="1"/>
            <a:endParaRPr lang="fr-FR" sz="1524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Avantages par</a:t>
            </a: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Rapport aux</a:t>
            </a: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concurrents</a:t>
            </a:r>
          </a:p>
          <a:p>
            <a:pPr algn="ctr" rtl="1"/>
            <a:endParaRPr lang="fr-FR" sz="2371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68640F4-4DCD-1290-65D6-0520BDD907A7}"/>
              </a:ext>
            </a:extLst>
          </p:cNvPr>
          <p:cNvSpPr txBox="1"/>
          <p:nvPr/>
        </p:nvSpPr>
        <p:spPr>
          <a:xfrm>
            <a:off x="7605899" y="2483805"/>
            <a:ext cx="1980696" cy="3218317"/>
          </a:xfrm>
          <a:prstGeom prst="rect">
            <a:avLst/>
          </a:prstGeom>
          <a:solidFill>
            <a:srgbClr val="006C57"/>
          </a:solidFill>
        </p:spPr>
        <p:txBody>
          <a:bodyPr wrap="square" rtlCol="0">
            <a:spAutoFit/>
          </a:bodyPr>
          <a:lstStyle/>
          <a:p>
            <a:pPr lvl="0" rtl="1"/>
            <a:r>
              <a:rPr lang="fr-FR" sz="3600" b="1" i="1" dirty="0">
                <a:solidFill>
                  <a:prstClr val="white"/>
                </a:solidFill>
                <a:latin typeface="Almarai ExtraBold" pitchFamily="2" charset="-78"/>
                <a:cs typeface="Almarai ExtraBold" pitchFamily="2" charset="-78"/>
              </a:rPr>
              <a:t>03</a:t>
            </a:r>
            <a:endParaRPr lang="fr-FR" sz="1524" dirty="0">
              <a:solidFill>
                <a:prstClr val="white"/>
              </a:solidFill>
              <a:cs typeface="Almarai ExtraBold" pitchFamily="2" charset="-78"/>
            </a:endParaRPr>
          </a:p>
          <a:p>
            <a:pPr rtl="1"/>
            <a:endParaRPr lang="fr-FR" sz="1524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Votre </a:t>
            </a: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Potentielle</a:t>
            </a: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Innovation</a:t>
            </a:r>
          </a:p>
          <a:p>
            <a:pPr algn="ctr" rtl="1"/>
            <a:endParaRPr lang="fr-FR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sz="2000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978A52D3-C1F3-4D0F-8120-D60EA62FA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0BDF88-CA4C-415E-B18E-B9B4274BAF61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82569678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569C8A-C0AA-5111-A074-CFE6F17F3F74}"/>
              </a:ext>
            </a:extLst>
          </p:cNvPr>
          <p:cNvSpPr txBox="1"/>
          <p:nvPr/>
        </p:nvSpPr>
        <p:spPr>
          <a:xfrm>
            <a:off x="315480" y="637481"/>
            <a:ext cx="489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latin typeface="+mj-lt"/>
                <a:ea typeface="+mj-ea"/>
                <a:cs typeface="+mj-cs"/>
              </a:rPr>
              <a:t>Stratégie</a:t>
            </a:r>
            <a:r>
              <a:rPr lang="fr-FR" sz="2032" dirty="0">
                <a:latin typeface="Almarai ExtraBold" pitchFamily="2" charset="-78"/>
                <a:cs typeface="Almarai ExtraBold" pitchFamily="2" charset="-78"/>
              </a:rPr>
              <a:t> </a:t>
            </a:r>
            <a:r>
              <a:rPr lang="fr-FR" sz="4000" b="1" i="1" dirty="0">
                <a:latin typeface="+mj-lt"/>
                <a:ea typeface="+mj-ea"/>
                <a:cs typeface="+mj-cs"/>
              </a:rPr>
              <a:t>marketing</a:t>
            </a: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ACDA15E6-9B56-4B36-A91C-541769935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02FA1E-BE3F-4F9D-BC5B-565615B785D7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8C58A-BADC-4864-9A1F-E3293022683B}"/>
              </a:ext>
            </a:extLst>
          </p:cNvPr>
          <p:cNvSpPr/>
          <p:nvPr/>
        </p:nvSpPr>
        <p:spPr>
          <a:xfrm>
            <a:off x="3332015" y="1679782"/>
            <a:ext cx="1538385" cy="4540737"/>
          </a:xfrm>
          <a:prstGeom prst="rect">
            <a:avLst/>
          </a:prstGeom>
          <a:solidFill>
            <a:srgbClr val="0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i="1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01</a:t>
            </a:r>
          </a:p>
          <a:p>
            <a:endParaRPr lang="fr-FR" sz="4800" b="1" i="1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Stratégie de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visibilité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E59DC-4972-4D4A-8B35-0EC6D1DF0078}"/>
              </a:ext>
            </a:extLst>
          </p:cNvPr>
          <p:cNvSpPr/>
          <p:nvPr/>
        </p:nvSpPr>
        <p:spPr>
          <a:xfrm>
            <a:off x="5255746" y="1679778"/>
            <a:ext cx="1538384" cy="4540737"/>
          </a:xfrm>
          <a:prstGeom prst="rect">
            <a:avLst/>
          </a:prstGeom>
          <a:solidFill>
            <a:srgbClr val="0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i="1" dirty="0">
                <a:solidFill>
                  <a:schemeClr val="bg1"/>
                </a:solidFill>
                <a:cs typeface="Almarai ExtraBold" pitchFamily="2" charset="-78"/>
              </a:rPr>
              <a:t>02</a:t>
            </a:r>
          </a:p>
          <a:p>
            <a:endParaRPr lang="fr-FR" sz="2800" b="1" i="1" dirty="0">
              <a:solidFill>
                <a:schemeClr val="bg1"/>
              </a:solidFill>
              <a:cs typeface="Almarai ExtraBold" pitchFamily="2" charset="-78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cs typeface="Almarai ExtraBold" pitchFamily="2" charset="-78"/>
              </a:rPr>
              <a:t>Stratégie de</a:t>
            </a:r>
          </a:p>
          <a:p>
            <a:pPr algn="ctr"/>
            <a:r>
              <a:rPr lang="fr-FR" dirty="0">
                <a:solidFill>
                  <a:schemeClr val="bg1"/>
                </a:solidFill>
                <a:cs typeface="Almarai ExtraBold" pitchFamily="2" charset="-78"/>
              </a:rPr>
              <a:t>distribution</a:t>
            </a:r>
          </a:p>
          <a:p>
            <a:endParaRPr lang="fr-FR" dirty="0">
              <a:solidFill>
                <a:schemeClr val="bg1"/>
              </a:solidFill>
              <a:cs typeface="Almarai ExtraBold" pitchFamily="2" charset="-78"/>
            </a:endParaRPr>
          </a:p>
          <a:p>
            <a:endParaRPr lang="fr-FR" dirty="0">
              <a:solidFill>
                <a:schemeClr val="bg1"/>
              </a:solidFill>
              <a:cs typeface="Almarai ExtraBold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126ADE-1682-4D42-A8CB-C0C80CE78FEE}"/>
              </a:ext>
            </a:extLst>
          </p:cNvPr>
          <p:cNvSpPr/>
          <p:nvPr/>
        </p:nvSpPr>
        <p:spPr>
          <a:xfrm>
            <a:off x="7179476" y="1679779"/>
            <a:ext cx="1538384" cy="4540737"/>
          </a:xfrm>
          <a:prstGeom prst="rect">
            <a:avLst/>
          </a:prstGeom>
          <a:solidFill>
            <a:srgbClr val="0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i="1" dirty="0">
                <a:solidFill>
                  <a:schemeClr val="bg1"/>
                </a:solidFill>
                <a:cs typeface="Almarai ExtraBold" pitchFamily="2" charset="-78"/>
              </a:rPr>
              <a:t>03</a:t>
            </a:r>
          </a:p>
          <a:p>
            <a:endParaRPr lang="fr-FR" sz="3600" b="1" i="1" dirty="0">
              <a:solidFill>
                <a:schemeClr val="bg1"/>
              </a:solidFill>
              <a:cs typeface="Almarai ExtraBold" pitchFamily="2" charset="-78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cs typeface="Almarai ExtraBold" pitchFamily="2" charset="-78"/>
              </a:rPr>
              <a:t>Stratégie de</a:t>
            </a:r>
          </a:p>
          <a:p>
            <a:pPr algn="ctr"/>
            <a:r>
              <a:rPr lang="fr-FR" dirty="0">
                <a:solidFill>
                  <a:schemeClr val="bg1"/>
                </a:solidFill>
                <a:cs typeface="Almarai ExtraBold" pitchFamily="2" charset="-78"/>
              </a:rPr>
              <a:t>Prix (vente)</a:t>
            </a:r>
          </a:p>
          <a:p>
            <a:endParaRPr lang="fr-FR" dirty="0">
              <a:solidFill>
                <a:schemeClr val="bg1"/>
              </a:solidFill>
              <a:cs typeface="Almarai 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704260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DF37F550-B3E5-4342-97A7-EDF9FFE4F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7B88EB-6C1F-44EA-9FEF-63109362474B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552640C-3DC7-4993-AF77-F4D46AD99173}"/>
              </a:ext>
            </a:extLst>
          </p:cNvPr>
          <p:cNvSpPr txBox="1">
            <a:spLocks/>
          </p:cNvSpPr>
          <p:nvPr/>
        </p:nvSpPr>
        <p:spPr>
          <a:xfrm>
            <a:off x="838199" y="365126"/>
            <a:ext cx="6767945" cy="53541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 dirty="0"/>
              <a:t>Participations / concours / Visibilité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C638CA-02CB-4DC0-9B85-12EA81C5F0CD}"/>
              </a:ext>
            </a:extLst>
          </p:cNvPr>
          <p:cNvSpPr/>
          <p:nvPr/>
        </p:nvSpPr>
        <p:spPr>
          <a:xfrm>
            <a:off x="2678675" y="1582972"/>
            <a:ext cx="1538385" cy="4540737"/>
          </a:xfrm>
          <a:prstGeom prst="rect">
            <a:avLst/>
          </a:prstGeom>
          <a:solidFill>
            <a:srgbClr val="0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i="1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01</a:t>
            </a:r>
            <a:endParaRPr lang="fr-FR" sz="4800" b="1" i="1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Participation aux Challenges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ou Programmes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9C470F-D9A4-469F-8C7E-54976F454B27}"/>
              </a:ext>
            </a:extLst>
          </p:cNvPr>
          <p:cNvSpPr/>
          <p:nvPr/>
        </p:nvSpPr>
        <p:spPr>
          <a:xfrm>
            <a:off x="4602406" y="1582968"/>
            <a:ext cx="1538384" cy="4540737"/>
          </a:xfrm>
          <a:prstGeom prst="rect">
            <a:avLst/>
          </a:prstGeom>
          <a:solidFill>
            <a:srgbClr val="0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i="1" dirty="0">
                <a:solidFill>
                  <a:schemeClr val="bg1"/>
                </a:solidFill>
                <a:cs typeface="Almarai ExtraBold" pitchFamily="2" charset="-78"/>
              </a:rPr>
              <a:t>02</a:t>
            </a:r>
          </a:p>
          <a:p>
            <a:endParaRPr lang="fr-FR" sz="3600" b="1" i="1" dirty="0">
              <a:solidFill>
                <a:schemeClr val="bg1"/>
              </a:solidFill>
              <a:cs typeface="Almarai ExtraBold" pitchFamily="2" charset="-78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cs typeface="Almarai ExtraBold" pitchFamily="2" charset="-78"/>
              </a:rPr>
              <a:t>Prix obtenus</a:t>
            </a:r>
          </a:p>
          <a:p>
            <a:endParaRPr lang="fr-FR" dirty="0">
              <a:solidFill>
                <a:schemeClr val="bg1"/>
              </a:solidFill>
              <a:cs typeface="Almarai ExtraBold" pitchFamily="2" charset="-78"/>
            </a:endParaRPr>
          </a:p>
          <a:p>
            <a:endParaRPr lang="fr-FR" dirty="0">
              <a:solidFill>
                <a:schemeClr val="bg1"/>
              </a:solidFill>
              <a:cs typeface="Almarai ExtraBold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9BB561-DC3D-47CD-98AD-6A775714C2D5}"/>
              </a:ext>
            </a:extLst>
          </p:cNvPr>
          <p:cNvSpPr/>
          <p:nvPr/>
        </p:nvSpPr>
        <p:spPr>
          <a:xfrm>
            <a:off x="6516296" y="1582970"/>
            <a:ext cx="1621542" cy="4540737"/>
          </a:xfrm>
          <a:prstGeom prst="rect">
            <a:avLst/>
          </a:prstGeom>
          <a:solidFill>
            <a:srgbClr val="0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i="1" dirty="0">
                <a:solidFill>
                  <a:schemeClr val="bg1"/>
                </a:solidFill>
                <a:cs typeface="Almarai ExtraBold" pitchFamily="2" charset="-78"/>
              </a:rPr>
              <a:t>03</a:t>
            </a:r>
          </a:p>
          <a:p>
            <a:endParaRPr lang="fr-FR" sz="3600" b="1" i="1" dirty="0">
              <a:solidFill>
                <a:schemeClr val="bg1"/>
              </a:solidFill>
              <a:cs typeface="Almarai ExtraBold" pitchFamily="2" charset="-78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Médias qui parlent de vous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5E30A1-5D09-4364-81B0-C3396DF59AB4}"/>
              </a:ext>
            </a:extLst>
          </p:cNvPr>
          <p:cNvSpPr/>
          <p:nvPr/>
        </p:nvSpPr>
        <p:spPr>
          <a:xfrm>
            <a:off x="8490610" y="1582970"/>
            <a:ext cx="1621542" cy="4540737"/>
          </a:xfrm>
          <a:prstGeom prst="rect">
            <a:avLst/>
          </a:prstGeom>
          <a:solidFill>
            <a:srgbClr val="0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i="1" dirty="0">
                <a:solidFill>
                  <a:schemeClr val="bg1"/>
                </a:solidFill>
                <a:cs typeface="Almarai ExtraBold" pitchFamily="2" charset="-78"/>
              </a:rPr>
              <a:t>04</a:t>
            </a:r>
          </a:p>
          <a:p>
            <a:endParaRPr lang="fr-FR" sz="3600" b="1" i="1" dirty="0">
              <a:solidFill>
                <a:schemeClr val="bg1"/>
              </a:solidFill>
              <a:cs typeface="Almarai ExtraBold" pitchFamily="2" charset="-78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cs typeface="Almarai ExtraBold" pitchFamily="2" charset="-78"/>
              </a:rPr>
              <a:t>Réseaux</a:t>
            </a:r>
          </a:p>
          <a:p>
            <a:pPr algn="ctr"/>
            <a:r>
              <a:rPr lang="fr-FR" dirty="0">
                <a:solidFill>
                  <a:schemeClr val="bg1"/>
                </a:solidFill>
                <a:cs typeface="Almarai ExtraBold" pitchFamily="2" charset="-78"/>
              </a:rPr>
              <a:t>Sociaux</a:t>
            </a:r>
          </a:p>
          <a:p>
            <a:pPr algn="ctr"/>
            <a:r>
              <a:rPr lang="fr-FR" dirty="0">
                <a:solidFill>
                  <a:schemeClr val="bg1"/>
                </a:solidFill>
                <a:cs typeface="Almarai ExtraBold" pitchFamily="2" charset="-78"/>
              </a:rPr>
              <a:t>(communauté)</a:t>
            </a:r>
          </a:p>
        </p:txBody>
      </p:sp>
    </p:spTree>
    <p:extLst>
      <p:ext uri="{BB962C8B-B14F-4D97-AF65-F5344CB8AC3E}">
        <p14:creationId xmlns:p14="http://schemas.microsoft.com/office/powerpoint/2010/main" val="35974585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ED08BE5-74FB-810C-57B2-46B4C2940E5F}"/>
              </a:ext>
            </a:extLst>
          </p:cNvPr>
          <p:cNvSpPr txBox="1"/>
          <p:nvPr/>
        </p:nvSpPr>
        <p:spPr>
          <a:xfrm>
            <a:off x="8451268" y="2374529"/>
            <a:ext cx="3491346" cy="321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93" b="1" dirty="0">
                <a:latin typeface="Arial" panose="020B0604020202020204" pitchFamily="34" charset="0"/>
                <a:cs typeface="Arial" panose="020B0604020202020204" pitchFamily="34" charset="0"/>
              </a:rPr>
              <a:t>La Roadmap (feuille de route) de votre projet-innovant documente la manière dont votre projet va se lancer et se développer.</a:t>
            </a:r>
          </a:p>
          <a:p>
            <a:pPr algn="just"/>
            <a:r>
              <a:rPr lang="fr-FR" sz="1693" b="1" dirty="0">
                <a:latin typeface="Arial" panose="020B0604020202020204" pitchFamily="34" charset="0"/>
                <a:cs typeface="Arial" panose="020B0604020202020204" pitchFamily="34" charset="0"/>
              </a:rPr>
              <a:t>Cet élément de la stratégie de votre projet-innovant apportent de la clarté dans votre démarche en aidant a guider votre équipe et a maintenir la perspective de vos objectifs finaux</a:t>
            </a:r>
            <a:endParaRPr lang="fr-FR" sz="2032" dirty="0">
              <a:latin typeface="Almarai ExtraBold" pitchFamily="2" charset="-78"/>
              <a:cs typeface="Almarai ExtraBold" pitchFamily="2" charset="-78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EB9AE6-1D54-477E-BA14-752D44E00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5D7527-7F43-4AA3-8EFF-CDC025916905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F1AA59A-F3B6-40EC-8137-67B922F6C410}"/>
              </a:ext>
            </a:extLst>
          </p:cNvPr>
          <p:cNvSpPr txBox="1">
            <a:spLocks/>
          </p:cNvSpPr>
          <p:nvPr/>
        </p:nvSpPr>
        <p:spPr>
          <a:xfrm>
            <a:off x="824345" y="651165"/>
            <a:ext cx="6767945" cy="53541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r-FR" dirty="0" err="1">
                <a:latin typeface="Almarai ExtraBold" pitchFamily="2" charset="-78"/>
                <a:cs typeface="Almarai ExtraBold" pitchFamily="2" charset="-78"/>
              </a:rPr>
              <a:t>RoadMap</a:t>
            </a:r>
            <a:r>
              <a:rPr lang="fr-FR" dirty="0">
                <a:solidFill>
                  <a:srgbClr val="006C57"/>
                </a:solidFill>
                <a:latin typeface="Almarai ExtraBold" pitchFamily="2" charset="-78"/>
                <a:cs typeface="Almarai ExtraBold" pitchFamily="2" charset="-78"/>
              </a:rPr>
              <a:t> </a:t>
            </a:r>
            <a:r>
              <a:rPr lang="fr-FR" sz="3600" dirty="0">
                <a:latin typeface="Almarai ExtraBold" pitchFamily="2" charset="-78"/>
                <a:cs typeface="Almarai ExtraBold" pitchFamily="2" charset="-78"/>
              </a:rPr>
              <a:t>(stratégie)</a:t>
            </a:r>
            <a:endParaRPr lang="fr-FR" dirty="0">
              <a:latin typeface="Almarai ExtraBold" pitchFamily="2" charset="-78"/>
              <a:cs typeface="Almarai ExtraBold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10FEFC-CDAC-45E8-9262-500F6FA43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" y="1945466"/>
            <a:ext cx="7848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6680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569C8A-C0AA-5111-A074-CFE6F17F3F74}"/>
              </a:ext>
            </a:extLst>
          </p:cNvPr>
          <p:cNvSpPr txBox="1"/>
          <p:nvPr/>
        </p:nvSpPr>
        <p:spPr>
          <a:xfrm>
            <a:off x="315480" y="637481"/>
            <a:ext cx="6611793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32" dirty="0">
                <a:latin typeface="Almarai ExtraBold" pitchFamily="2" charset="-78"/>
                <a:cs typeface="Almarai ExtraBold" pitchFamily="2" charset="-78"/>
              </a:rPr>
              <a:t>Besoins actuels pour aller plus loin en croissance</a:t>
            </a:r>
            <a:endParaRPr lang="fr-FR" sz="2032" dirty="0">
              <a:solidFill>
                <a:srgbClr val="006C57"/>
              </a:solidFill>
              <a:latin typeface="Almarai ExtraBold" pitchFamily="2" charset="-78"/>
              <a:cs typeface="Almarai ExtraBold" pitchFamily="2" charset="-7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D08BE5-74FB-810C-57B2-46B4C2940E5F}"/>
              </a:ext>
            </a:extLst>
          </p:cNvPr>
          <p:cNvSpPr txBox="1"/>
          <p:nvPr/>
        </p:nvSpPr>
        <p:spPr>
          <a:xfrm>
            <a:off x="1394649" y="1657500"/>
            <a:ext cx="98496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cs typeface="Arial" panose="020B0604020202020204" pitchFamily="34" charset="0"/>
              </a:rPr>
              <a:t>Quels sont vos besoins actuels qui permettront a votre startup/projet-innovant d’aller plus vite, plus loin dans ses objectifs de croissance :</a:t>
            </a:r>
          </a:p>
          <a:p>
            <a:pPr marL="290333" indent="-29033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cs typeface="Arial" panose="020B0604020202020204" pitchFamily="34" charset="0"/>
              </a:rPr>
              <a:t>Besoin en financement : évaluation des montants , type de financement voulu (capital, donation, etc.)</a:t>
            </a:r>
          </a:p>
          <a:p>
            <a:pPr marL="290333" indent="-29033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cs typeface="Arial" panose="020B0604020202020204" pitchFamily="34" charset="0"/>
              </a:rPr>
              <a:t>Besoin foncier : terrain agricole, zone industrielle, accès aux  zones protégées (foret, aire marine protégée, etc.)</a:t>
            </a:r>
          </a:p>
          <a:p>
            <a:pPr marL="290333" indent="-29033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cs typeface="Arial" panose="020B0604020202020204" pitchFamily="34" charset="0"/>
              </a:rPr>
              <a:t>Besoin recrutement : manque d’expert, manque de RH spécialisée, etc.</a:t>
            </a:r>
          </a:p>
          <a:p>
            <a:pPr marL="290333" indent="-29033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cs typeface="Arial" panose="020B0604020202020204" pitchFamily="34" charset="0"/>
              </a:rPr>
              <a:t>Besoin en formation : expertise métier, expertise en management, etc.</a:t>
            </a:r>
          </a:p>
          <a:p>
            <a:pPr marL="290333" indent="-29033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cs typeface="Arial" panose="020B0604020202020204" pitchFamily="34" charset="0"/>
              </a:rPr>
              <a:t>Besoin en agrément / certification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D425228-B241-49B7-BDF2-22819233D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E5D64D-CD32-46F4-9705-AC6A3369ADDD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164680767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24BAF-45EE-4CF5-A3E6-44421497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6767945" cy="535419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Cadre du projet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7553FDE-7A55-403E-8A7F-875EFF5AA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5F21811-E865-4FFC-B9B0-2FB9D996767F}"/>
              </a:ext>
            </a:extLst>
          </p:cNvPr>
          <p:cNvSpPr txBox="1"/>
          <p:nvPr/>
        </p:nvSpPr>
        <p:spPr>
          <a:xfrm>
            <a:off x="908734" y="1527209"/>
            <a:ext cx="2770909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Attestation d’incubation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CEF38-80CC-4C37-B033-94D237F0069B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0B744A-790A-4D0F-8E27-084210466273}"/>
              </a:ext>
            </a:extLst>
          </p:cNvPr>
          <p:cNvSpPr txBox="1"/>
          <p:nvPr/>
        </p:nvSpPr>
        <p:spPr>
          <a:xfrm>
            <a:off x="4944220" y="3354204"/>
            <a:ext cx="2770909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Faculté </a:t>
            </a:r>
          </a:p>
          <a:p>
            <a:pPr algn="ctr"/>
            <a:r>
              <a:rPr lang="fr-FR" sz="2000" dirty="0"/>
              <a:t>Département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391C1D-AEB8-8450-A2F9-10D7F7428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21" y="1856394"/>
            <a:ext cx="1251906" cy="14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1410EC3-16D2-03F7-F7B3-E3321A45F59D}"/>
              </a:ext>
            </a:extLst>
          </p:cNvPr>
          <p:cNvSpPr txBox="1"/>
          <p:nvPr/>
        </p:nvSpPr>
        <p:spPr>
          <a:xfrm>
            <a:off x="8232874" y="1846214"/>
            <a:ext cx="2770909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Partenaire </a:t>
            </a:r>
          </a:p>
          <a:p>
            <a:pPr algn="ctr"/>
            <a:r>
              <a:rPr lang="fr-FR" sz="2000" dirty="0"/>
              <a:t>industriel / économique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1E2D84A-1965-F50B-8D44-121F42F2FE3F}"/>
              </a:ext>
            </a:extLst>
          </p:cNvPr>
          <p:cNvSpPr txBox="1">
            <a:spLocks/>
          </p:cNvSpPr>
          <p:nvPr/>
        </p:nvSpPr>
        <p:spPr>
          <a:xfrm>
            <a:off x="9031327" y="2703113"/>
            <a:ext cx="1445666" cy="1302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281E0E-B016-7A5D-8284-4CFE21A9C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6" y="2006871"/>
            <a:ext cx="3353091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8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0738F-31A5-4965-B7B3-92E57DC9A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9754"/>
            <a:ext cx="9144000" cy="1302182"/>
          </a:xfrm>
        </p:spPr>
        <p:txBody>
          <a:bodyPr>
            <a:normAutofit fontScale="90000"/>
          </a:bodyPr>
          <a:lstStyle/>
          <a:p>
            <a:r>
              <a:rPr lang="fr-FR" dirty="0"/>
              <a:t>Logo</a:t>
            </a:r>
            <a:br>
              <a:rPr lang="fr-FR" dirty="0"/>
            </a:br>
            <a:r>
              <a:rPr lang="fr-FR" sz="3200" dirty="0" err="1"/>
              <a:t>TagLine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70CAB-A639-4B89-8A11-61C4BB8B3DE9}"/>
              </a:ext>
            </a:extLst>
          </p:cNvPr>
          <p:cNvSpPr/>
          <p:nvPr/>
        </p:nvSpPr>
        <p:spPr>
          <a:xfrm>
            <a:off x="1" y="3788005"/>
            <a:ext cx="12192000" cy="2282325"/>
          </a:xfrm>
          <a:prstGeom prst="rect">
            <a:avLst/>
          </a:prstGeom>
          <a:solidFill>
            <a:srgbClr val="006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24" dirty="0">
              <a:solidFill>
                <a:srgbClr val="006C5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5B824-15B8-4D9A-8D3C-B26660DFE97C}"/>
              </a:ext>
            </a:extLst>
          </p:cNvPr>
          <p:cNvSpPr/>
          <p:nvPr/>
        </p:nvSpPr>
        <p:spPr>
          <a:xfrm>
            <a:off x="1056842" y="3978048"/>
            <a:ext cx="9870802" cy="1902391"/>
          </a:xfrm>
          <a:prstGeom prst="rect">
            <a:avLst/>
          </a:prstGeom>
          <a:noFill/>
        </p:spPr>
        <p:txBody>
          <a:bodyPr wrap="square" lIns="77418" tIns="38709" rIns="77418" bIns="38709">
            <a:spAutoFit/>
          </a:bodyPr>
          <a:lstStyle/>
          <a:p>
            <a:pPr algn="ctr" rtl="1"/>
            <a:r>
              <a:rPr lang="fr-FR" sz="237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Adresse de contact</a:t>
            </a:r>
          </a:p>
          <a:p>
            <a:pPr algn="ctr" rtl="1"/>
            <a:r>
              <a:rPr lang="fr-FR" sz="237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Numéro de téléphone </a:t>
            </a:r>
          </a:p>
          <a:p>
            <a:pPr algn="ctr" rtl="1"/>
            <a:r>
              <a:rPr lang="fr-FR" sz="237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@facebook @instagram @youtube @twitter</a:t>
            </a:r>
          </a:p>
          <a:p>
            <a:pPr algn="ctr" rtl="1"/>
            <a:r>
              <a:rPr lang="fr-FR" sz="237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 Abdoullah Ashgar EL-kharef" panose="02000000000000000000" pitchFamily="2" charset="-78"/>
                <a:hlinkClick r:id="rId2"/>
              </a:rPr>
              <a:t>www.website.com</a:t>
            </a:r>
            <a:endParaRPr lang="fr-FR" sz="237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Abdoullah Ashgar EL-kharef" panose="02000000000000000000" pitchFamily="2" charset="-78"/>
              <a:cs typeface=" Abdoullah Ashgar EL-kharef" panose="02000000000000000000" pitchFamily="2" charset="-78"/>
            </a:endParaRPr>
          </a:p>
          <a:p>
            <a:pPr algn="ctr" rtl="1"/>
            <a:r>
              <a:rPr lang="fr-FR" sz="237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contact@mail.com</a:t>
            </a:r>
            <a:endParaRPr lang="en-US" sz="237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Abdoullah Ashgar EL-kharef" panose="02000000000000000000" pitchFamily="2" charset="-78"/>
              <a:cs typeface=" Abdoullah Ashgar EL-kharef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827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0738F-31A5-4965-B7B3-92E57DC9A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Logo</a:t>
            </a:r>
            <a:br>
              <a:rPr lang="fr-FR" dirty="0"/>
            </a:br>
            <a:r>
              <a:rPr lang="fr-FR" sz="3200" dirty="0" err="1"/>
              <a:t>TagLine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A54A66-6B4A-4C9C-84FE-50AAF99E25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Description rapide (problème et solution)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5CA634-E6AC-47F0-94EF-AA463F723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09" y="4586268"/>
            <a:ext cx="5254763" cy="17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4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24BAF-45EE-4CF5-A3E6-44421497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6767945" cy="535419"/>
          </a:xfrm>
        </p:spPr>
        <p:txBody>
          <a:bodyPr>
            <a:normAutofit fontScale="90000"/>
          </a:bodyPr>
          <a:lstStyle/>
          <a:p>
            <a:r>
              <a:rPr lang="fr-FR" dirty="0"/>
              <a:t>Résumé exécutif </a:t>
            </a:r>
            <a:r>
              <a:rPr lang="fr-FR" sz="2700" b="1" i="1" dirty="0"/>
              <a:t>(CV du Projet)</a:t>
            </a:r>
            <a:endParaRPr lang="fr-FR" b="1" i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7553FDE-7A55-403E-8A7F-875EFF5AA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58FD989-BB93-459E-9707-789C722B7918}"/>
              </a:ext>
            </a:extLst>
          </p:cNvPr>
          <p:cNvSpPr txBox="1"/>
          <p:nvPr/>
        </p:nvSpPr>
        <p:spPr>
          <a:xfrm>
            <a:off x="349827" y="2701635"/>
            <a:ext cx="3733801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Problème</a:t>
            </a:r>
          </a:p>
          <a:p>
            <a:endParaRPr lang="fr-FR" sz="1400" dirty="0"/>
          </a:p>
          <a:p>
            <a:r>
              <a:rPr lang="fr-FR" sz="1400" dirty="0"/>
              <a:t>Description claire et brève du problème essentiel</a:t>
            </a:r>
          </a:p>
          <a:p>
            <a:r>
              <a:rPr lang="fr-FR" sz="14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DB15FF-E2B9-467E-A5F6-2A7A50B77A47}"/>
              </a:ext>
            </a:extLst>
          </p:cNvPr>
          <p:cNvSpPr txBox="1"/>
          <p:nvPr/>
        </p:nvSpPr>
        <p:spPr>
          <a:xfrm>
            <a:off x="349827" y="3879271"/>
            <a:ext cx="3733801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Solution</a:t>
            </a:r>
          </a:p>
          <a:p>
            <a:endParaRPr lang="fr-FR" sz="1400" dirty="0"/>
          </a:p>
          <a:p>
            <a:r>
              <a:rPr lang="fr-FR" sz="1400" dirty="0"/>
              <a:t>Description claire et brève de la solution</a:t>
            </a:r>
          </a:p>
          <a:p>
            <a:r>
              <a:rPr lang="fr-FR" sz="1400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791DC6-A7AE-4DF4-8E20-95EA86F88447}"/>
              </a:ext>
            </a:extLst>
          </p:cNvPr>
          <p:cNvSpPr txBox="1"/>
          <p:nvPr/>
        </p:nvSpPr>
        <p:spPr>
          <a:xfrm>
            <a:off x="349827" y="5056907"/>
            <a:ext cx="3733801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État d’avancement du projet</a:t>
            </a:r>
          </a:p>
          <a:p>
            <a:endParaRPr lang="fr-FR" sz="1400" dirty="0"/>
          </a:p>
          <a:p>
            <a:r>
              <a:rPr lang="fr-FR" sz="1400" dirty="0"/>
              <a:t>Idée, MVP, … </a:t>
            </a:r>
            <a:r>
              <a:rPr lang="fr-FR" sz="1400" dirty="0" err="1"/>
              <a:t>etc</a:t>
            </a:r>
            <a:endParaRPr lang="fr-FR" sz="1400" dirty="0"/>
          </a:p>
          <a:p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FF1CE6-8846-4533-8C3E-00AAB72D1707}"/>
              </a:ext>
            </a:extLst>
          </p:cNvPr>
          <p:cNvSpPr txBox="1"/>
          <p:nvPr/>
        </p:nvSpPr>
        <p:spPr>
          <a:xfrm>
            <a:off x="4229099" y="1385455"/>
            <a:ext cx="2989119" cy="470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Produit</a:t>
            </a:r>
          </a:p>
          <a:p>
            <a:endParaRPr lang="fr-FR" sz="1400" dirty="0"/>
          </a:p>
          <a:p>
            <a:r>
              <a:rPr lang="fr-FR" sz="1400" dirty="0"/>
              <a:t>Photos / capture d’écran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8EE7AC-0C52-4FC4-ADBF-72EDDA9E1439}"/>
              </a:ext>
            </a:extLst>
          </p:cNvPr>
          <p:cNvSpPr txBox="1"/>
          <p:nvPr/>
        </p:nvSpPr>
        <p:spPr>
          <a:xfrm>
            <a:off x="7363689" y="1842658"/>
            <a:ext cx="4478484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Modèle commercial</a:t>
            </a:r>
          </a:p>
          <a:p>
            <a:endParaRPr lang="fr-FR" sz="1400" dirty="0"/>
          </a:p>
          <a:p>
            <a:r>
              <a:rPr lang="fr-FR" sz="1400" dirty="0"/>
              <a:t>Comment vous compter générer des revenues</a:t>
            </a:r>
          </a:p>
          <a:p>
            <a:endParaRPr lang="fr-FR" sz="1400" dirty="0"/>
          </a:p>
          <a:p>
            <a:r>
              <a:rPr lang="fr-FR" sz="1400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E9ED43-1F36-485D-B76A-B188FF3071E4}"/>
              </a:ext>
            </a:extLst>
          </p:cNvPr>
          <p:cNvSpPr txBox="1"/>
          <p:nvPr/>
        </p:nvSpPr>
        <p:spPr>
          <a:xfrm>
            <a:off x="7363689" y="3214118"/>
            <a:ext cx="4478484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Clients</a:t>
            </a:r>
          </a:p>
          <a:p>
            <a:endParaRPr lang="fr-FR" sz="1400" dirty="0"/>
          </a:p>
          <a:p>
            <a:r>
              <a:rPr lang="fr-FR" sz="1400" dirty="0"/>
              <a:t>Qui sont vos clients potentiels (description brève)</a:t>
            </a:r>
          </a:p>
          <a:p>
            <a:r>
              <a:rPr lang="fr-FR" sz="1400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540F24-7276-4540-A374-980D9AC9293F}"/>
              </a:ext>
            </a:extLst>
          </p:cNvPr>
          <p:cNvSpPr txBox="1"/>
          <p:nvPr/>
        </p:nvSpPr>
        <p:spPr>
          <a:xfrm>
            <a:off x="7363689" y="4370134"/>
            <a:ext cx="4478484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Co-fondateurs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39F8E43-E069-4BED-A597-9D5372DB56E8}"/>
              </a:ext>
            </a:extLst>
          </p:cNvPr>
          <p:cNvSpPr/>
          <p:nvPr/>
        </p:nvSpPr>
        <p:spPr>
          <a:xfrm>
            <a:off x="7890160" y="4748301"/>
            <a:ext cx="762000" cy="831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EEA6346-C144-49E3-8762-A8F398157E32}"/>
              </a:ext>
            </a:extLst>
          </p:cNvPr>
          <p:cNvSpPr/>
          <p:nvPr/>
        </p:nvSpPr>
        <p:spPr>
          <a:xfrm>
            <a:off x="8797631" y="4748301"/>
            <a:ext cx="762000" cy="831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E733C03-0693-46CE-AD16-3A8FF34AACA7}"/>
              </a:ext>
            </a:extLst>
          </p:cNvPr>
          <p:cNvSpPr/>
          <p:nvPr/>
        </p:nvSpPr>
        <p:spPr>
          <a:xfrm>
            <a:off x="9705102" y="4748301"/>
            <a:ext cx="762000" cy="831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45A74E2-41A5-4042-B977-F4A329268ECD}"/>
              </a:ext>
            </a:extLst>
          </p:cNvPr>
          <p:cNvSpPr/>
          <p:nvPr/>
        </p:nvSpPr>
        <p:spPr>
          <a:xfrm>
            <a:off x="10607381" y="4748301"/>
            <a:ext cx="762000" cy="831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149BE2-A147-4782-A101-D736FED897B3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182683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24BAF-45EE-4CF5-A3E6-44421497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6767945" cy="535419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Présentation de l’équipe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7553FDE-7A55-403E-8A7F-875EFF5AA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39F8E43-E069-4BED-A597-9D5372DB56E8}"/>
              </a:ext>
            </a:extLst>
          </p:cNvPr>
          <p:cNvSpPr/>
          <p:nvPr/>
        </p:nvSpPr>
        <p:spPr>
          <a:xfrm>
            <a:off x="1790262" y="1755000"/>
            <a:ext cx="1875564" cy="20474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Photo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EEA6346-C144-49E3-8762-A8F398157E32}"/>
              </a:ext>
            </a:extLst>
          </p:cNvPr>
          <p:cNvSpPr/>
          <p:nvPr/>
        </p:nvSpPr>
        <p:spPr>
          <a:xfrm>
            <a:off x="4097908" y="1741865"/>
            <a:ext cx="1875564" cy="20474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Photo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E733C03-0693-46CE-AD16-3A8FF34AACA7}"/>
              </a:ext>
            </a:extLst>
          </p:cNvPr>
          <p:cNvSpPr/>
          <p:nvPr/>
        </p:nvSpPr>
        <p:spPr>
          <a:xfrm>
            <a:off x="6472882" y="1741865"/>
            <a:ext cx="1875564" cy="20474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Photo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45A74E2-41A5-4042-B977-F4A329268ECD}"/>
              </a:ext>
            </a:extLst>
          </p:cNvPr>
          <p:cNvSpPr/>
          <p:nvPr/>
        </p:nvSpPr>
        <p:spPr>
          <a:xfrm>
            <a:off x="8847856" y="1741865"/>
            <a:ext cx="1875564" cy="20474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Photo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F21811-E865-4FFC-B9B0-2FB9D996767F}"/>
              </a:ext>
            </a:extLst>
          </p:cNvPr>
          <p:cNvSpPr txBox="1"/>
          <p:nvPr/>
        </p:nvSpPr>
        <p:spPr>
          <a:xfrm>
            <a:off x="1690256" y="4047864"/>
            <a:ext cx="2096256" cy="89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Nom et prénom</a:t>
            </a:r>
          </a:p>
          <a:p>
            <a:pPr algn="ctr"/>
            <a:r>
              <a:rPr lang="fr-FR" sz="1600" dirty="0"/>
              <a:t>Fonction dans le projet</a:t>
            </a:r>
          </a:p>
          <a:p>
            <a:pPr algn="ctr"/>
            <a:r>
              <a:rPr lang="fr-FR" sz="1600" dirty="0"/>
              <a:t>Background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6D2182-2241-4AF0-A043-443DCB4FB472}"/>
              </a:ext>
            </a:extLst>
          </p:cNvPr>
          <p:cNvSpPr txBox="1"/>
          <p:nvPr/>
        </p:nvSpPr>
        <p:spPr>
          <a:xfrm>
            <a:off x="3987562" y="4065578"/>
            <a:ext cx="2096256" cy="89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Nom et prénom</a:t>
            </a:r>
          </a:p>
          <a:p>
            <a:pPr algn="ctr"/>
            <a:r>
              <a:rPr lang="fr-FR" sz="1600" dirty="0"/>
              <a:t>Fonction dans le projet</a:t>
            </a:r>
          </a:p>
          <a:p>
            <a:pPr algn="ctr"/>
            <a:r>
              <a:rPr lang="fr-FR" sz="1600" dirty="0"/>
              <a:t>Background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79B01F7-35AD-4288-9A6C-0C4840E6768D}"/>
              </a:ext>
            </a:extLst>
          </p:cNvPr>
          <p:cNvSpPr txBox="1"/>
          <p:nvPr/>
        </p:nvSpPr>
        <p:spPr>
          <a:xfrm>
            <a:off x="6362536" y="4065578"/>
            <a:ext cx="2096256" cy="89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Nom et prénom</a:t>
            </a:r>
          </a:p>
          <a:p>
            <a:pPr algn="ctr"/>
            <a:r>
              <a:rPr lang="fr-FR" sz="1600" dirty="0"/>
              <a:t>Fonction dans le projet</a:t>
            </a:r>
          </a:p>
          <a:p>
            <a:pPr algn="ctr"/>
            <a:r>
              <a:rPr lang="fr-FR" sz="1600" dirty="0"/>
              <a:t>Background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AA21481-FADC-43BC-9299-01A01F17B4ED}"/>
              </a:ext>
            </a:extLst>
          </p:cNvPr>
          <p:cNvSpPr txBox="1"/>
          <p:nvPr/>
        </p:nvSpPr>
        <p:spPr>
          <a:xfrm>
            <a:off x="8737510" y="4065578"/>
            <a:ext cx="2096256" cy="89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Nom et prénom</a:t>
            </a:r>
          </a:p>
          <a:p>
            <a:pPr algn="ctr"/>
            <a:r>
              <a:rPr lang="fr-FR" sz="1600" dirty="0"/>
              <a:t>Fonction dans le projet</a:t>
            </a:r>
          </a:p>
          <a:p>
            <a:pPr algn="ctr"/>
            <a:r>
              <a:rPr lang="fr-FR" sz="1600" dirty="0"/>
              <a:t>Background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683B74A-CAFE-45C2-BE74-79DF637DD0D8}"/>
              </a:ext>
            </a:extLst>
          </p:cNvPr>
          <p:cNvSpPr txBox="1"/>
          <p:nvPr/>
        </p:nvSpPr>
        <p:spPr>
          <a:xfrm>
            <a:off x="4518477" y="5361709"/>
            <a:ext cx="368811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Expérience entrepreneuriale</a:t>
            </a:r>
          </a:p>
          <a:p>
            <a:pPr algn="ctr"/>
            <a:r>
              <a:rPr lang="fr-FR" dirty="0"/>
              <a:t>Doctorat</a:t>
            </a:r>
          </a:p>
          <a:p>
            <a:pPr algn="ctr"/>
            <a:r>
              <a:rPr lang="fr-FR" dirty="0"/>
              <a:t>Brevet</a:t>
            </a:r>
          </a:p>
        </p:txBody>
      </p:sp>
      <p:pic>
        <p:nvPicPr>
          <p:cNvPr id="20" name="Espace réservé pour une image  5">
            <a:extLst>
              <a:ext uri="{FF2B5EF4-FFF2-40B4-BE49-F238E27FC236}">
                <a16:creationId xmlns:a16="http://schemas.microsoft.com/office/drawing/2014/main" id="{687B6C5C-557A-4420-AC96-83E7392A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1694" y="1901685"/>
            <a:ext cx="1773380" cy="1727792"/>
          </a:xfrm>
          <a:prstGeom prst="ellipse">
            <a:avLst/>
          </a:prstGeom>
        </p:spPr>
      </p:pic>
      <p:pic>
        <p:nvPicPr>
          <p:cNvPr id="21" name="Espace réservé pour une image  5">
            <a:extLst>
              <a:ext uri="{FF2B5EF4-FFF2-40B4-BE49-F238E27FC236}">
                <a16:creationId xmlns:a16="http://schemas.microsoft.com/office/drawing/2014/main" id="{A1CE97E9-4954-4D0D-BD09-5EF61D12E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5618" y="1901685"/>
            <a:ext cx="1773380" cy="1727792"/>
          </a:xfrm>
          <a:prstGeom prst="ellipse">
            <a:avLst/>
          </a:prstGeom>
        </p:spPr>
      </p:pic>
      <p:pic>
        <p:nvPicPr>
          <p:cNvPr id="22" name="Espace réservé pour une image  5">
            <a:extLst>
              <a:ext uri="{FF2B5EF4-FFF2-40B4-BE49-F238E27FC236}">
                <a16:creationId xmlns:a16="http://schemas.microsoft.com/office/drawing/2014/main" id="{62E31333-D744-4009-8036-96DACB363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974" y="1914820"/>
            <a:ext cx="1773380" cy="1727792"/>
          </a:xfrm>
          <a:prstGeom prst="ellipse">
            <a:avLst/>
          </a:prstGeom>
        </p:spPr>
      </p:pic>
      <p:pic>
        <p:nvPicPr>
          <p:cNvPr id="23" name="Espace réservé pour une image  5">
            <a:extLst>
              <a:ext uri="{FF2B5EF4-FFF2-40B4-BE49-F238E27FC236}">
                <a16:creationId xmlns:a16="http://schemas.microsoft.com/office/drawing/2014/main" id="{C2777F15-21F4-497C-8A09-DDE2AC648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6529" y="1895637"/>
            <a:ext cx="1773380" cy="1727792"/>
          </a:xfrm>
          <a:prstGeom prst="ellipse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1B88B18-BC1C-4B8D-B2EC-FCA6C3C3BF74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52130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24BAF-45EE-4CF5-A3E6-44421497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6767945" cy="535419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Problème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7553FDE-7A55-403E-8A7F-875EFF5AA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5F21811-E865-4FFC-B9B0-2FB9D996767F}"/>
              </a:ext>
            </a:extLst>
          </p:cNvPr>
          <p:cNvSpPr txBox="1"/>
          <p:nvPr/>
        </p:nvSpPr>
        <p:spPr>
          <a:xfrm>
            <a:off x="1427018" y="1496291"/>
            <a:ext cx="9337963" cy="2246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Expliquer le problème (le besoin) </a:t>
            </a:r>
            <a:r>
              <a:rPr lang="fr-FR" sz="2000" b="1" dirty="0"/>
              <a:t>principal</a:t>
            </a:r>
            <a:r>
              <a:rPr lang="fr-FR" sz="2000" dirty="0"/>
              <a:t> que vous essayer de résoudre.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fr-FR" sz="2000" dirty="0"/>
              <a:t>Sous-problème 1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fr-FR" sz="2000" dirty="0"/>
              <a:t>Sous-problème 2</a:t>
            </a:r>
          </a:p>
          <a:p>
            <a:pPr marL="280988"/>
            <a:endParaRPr lang="fr-FR" sz="2000" dirty="0"/>
          </a:p>
          <a:p>
            <a:r>
              <a:rPr lang="fr-FR" sz="2000" dirty="0"/>
              <a:t>Qui sont les personnes concernées par ce problème ?</a:t>
            </a:r>
          </a:p>
          <a:p>
            <a:r>
              <a:rPr lang="fr-FR" sz="2000" dirty="0"/>
              <a:t>Combien de personnes sont concernées (statistiques) ?</a:t>
            </a:r>
          </a:p>
          <a:p>
            <a:r>
              <a:rPr lang="fr-FR" sz="2000" dirty="0"/>
              <a:t>Quelles sont les données qui montrent l’étendu du problème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C5CF4B-9884-4326-A36C-2B78C064A46D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386313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24BAF-45EE-4CF5-A3E6-44421497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6767945" cy="535419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Solution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7553FDE-7A55-403E-8A7F-875EFF5AA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5F21811-E865-4FFC-B9B0-2FB9D996767F}"/>
              </a:ext>
            </a:extLst>
          </p:cNvPr>
          <p:cNvSpPr txBox="1"/>
          <p:nvPr/>
        </p:nvSpPr>
        <p:spPr>
          <a:xfrm>
            <a:off x="1427018" y="1205338"/>
            <a:ext cx="9337963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Expliquer </a:t>
            </a:r>
            <a:r>
              <a:rPr lang="fr-FR" sz="2000" b="1" dirty="0"/>
              <a:t>la solution</a:t>
            </a:r>
            <a:r>
              <a:rPr lang="fr-FR" sz="2000" dirty="0"/>
              <a:t> </a:t>
            </a:r>
            <a:r>
              <a:rPr lang="fr-FR" sz="2000" b="1" dirty="0"/>
              <a:t>principale</a:t>
            </a:r>
            <a:r>
              <a:rPr lang="fr-FR" sz="2000" dirty="0"/>
              <a:t> que vous proposez pour résoudre le problème que vous (exposez une seule solution spécifique)</a:t>
            </a:r>
          </a:p>
          <a:p>
            <a:endParaRPr lang="fr-FR" sz="2000" dirty="0"/>
          </a:p>
          <a:p>
            <a:r>
              <a:rPr lang="fr-FR" sz="2000" dirty="0"/>
              <a:t>Citer quelques bénéfiques de votre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Bénéfice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Bénéfice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94B8A-E5F2-4C56-AB2D-5D7CD7DCFE12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67B1FE-BAA3-4AD5-B73D-62181B829D18}"/>
              </a:ext>
            </a:extLst>
          </p:cNvPr>
          <p:cNvSpPr txBox="1"/>
          <p:nvPr/>
        </p:nvSpPr>
        <p:spPr>
          <a:xfrm>
            <a:off x="1316181" y="4031029"/>
            <a:ext cx="9337963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Expliquez le fonctionnement pratique de la solution (pour le client), par étape:</a:t>
            </a:r>
          </a:p>
          <a:p>
            <a:pPr marL="1081088" indent="-342900">
              <a:buFont typeface="Arial" panose="020B0604020202020204" pitchFamily="34" charset="0"/>
              <a:buChar char="•"/>
            </a:pPr>
            <a:r>
              <a:rPr lang="fr-FR" sz="2000" dirty="0"/>
              <a:t>Etape 1</a:t>
            </a:r>
          </a:p>
          <a:p>
            <a:pPr marL="1081088" indent="-342900">
              <a:buFont typeface="Arial" panose="020B0604020202020204" pitchFamily="34" charset="0"/>
              <a:buChar char="•"/>
            </a:pPr>
            <a:r>
              <a:rPr lang="fr-FR" sz="2000" dirty="0"/>
              <a:t>Etape 2</a:t>
            </a:r>
          </a:p>
          <a:p>
            <a:pPr marL="1081088" indent="-342900">
              <a:buFont typeface="Arial" panose="020B0604020202020204" pitchFamily="34" charset="0"/>
              <a:buChar char="•"/>
            </a:pPr>
            <a:r>
              <a:rPr lang="fr-FR" sz="2000" dirty="0"/>
              <a:t>Etape 3</a:t>
            </a:r>
          </a:p>
          <a:p>
            <a:pPr marL="1081088" indent="-342900">
              <a:buFont typeface="Arial" panose="020B0604020202020204" pitchFamily="34" charset="0"/>
              <a:buChar char="•"/>
            </a:pPr>
            <a:r>
              <a:rPr lang="fr-FR" sz="2000" dirty="0"/>
              <a:t>Etape 4</a:t>
            </a:r>
          </a:p>
          <a:p>
            <a:pPr marL="1081088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etc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r>
              <a:rPr lang="fr-FR" sz="2000" dirty="0"/>
              <a:t>Explications par texte, photos, vidéos, </a:t>
            </a:r>
            <a:r>
              <a:rPr lang="fr-FR" sz="2000" dirty="0" err="1"/>
              <a:t>etc</a:t>
            </a:r>
            <a:endParaRPr lang="fr-FR" sz="20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968C02C-A606-48C7-8810-0ABAC53472B0}"/>
              </a:ext>
            </a:extLst>
          </p:cNvPr>
          <p:cNvSpPr txBox="1">
            <a:spLocks/>
          </p:cNvSpPr>
          <p:nvPr/>
        </p:nvSpPr>
        <p:spPr>
          <a:xfrm>
            <a:off x="602672" y="3470565"/>
            <a:ext cx="6767945" cy="535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/>
              <a:t>Comment ça marche ?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37597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24BAF-45EE-4CF5-A3E6-44421497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6767945" cy="535419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Notre produit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7553FDE-7A55-403E-8A7F-875EFF5AA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5F21811-E865-4FFC-B9B0-2FB9D996767F}"/>
              </a:ext>
            </a:extLst>
          </p:cNvPr>
          <p:cNvSpPr txBox="1"/>
          <p:nvPr/>
        </p:nvSpPr>
        <p:spPr>
          <a:xfrm>
            <a:off x="1343892" y="1997839"/>
            <a:ext cx="4494160" cy="20005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Produit physique</a:t>
            </a:r>
          </a:p>
          <a:p>
            <a:endParaRPr lang="fr-FR" sz="2000" dirty="0"/>
          </a:p>
          <a:p>
            <a:r>
              <a:rPr lang="fr-FR" sz="2000" dirty="0"/>
              <a:t>Photos</a:t>
            </a:r>
          </a:p>
          <a:p>
            <a:r>
              <a:rPr lang="fr-FR" sz="2000" dirty="0"/>
              <a:t>Vidéo (YouTube ou drive) avec explication du fonctionnement ou utilisation du produit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B3AF7E-2919-4B4F-A2C2-A780113D4615}"/>
              </a:ext>
            </a:extLst>
          </p:cNvPr>
          <p:cNvSpPr txBox="1"/>
          <p:nvPr/>
        </p:nvSpPr>
        <p:spPr>
          <a:xfrm>
            <a:off x="6473353" y="1997839"/>
            <a:ext cx="4494160" cy="26161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Produit numérique</a:t>
            </a:r>
          </a:p>
          <a:p>
            <a:endParaRPr lang="fr-FR" sz="2000" dirty="0"/>
          </a:p>
          <a:p>
            <a:r>
              <a:rPr lang="fr-FR" sz="2000" dirty="0"/>
              <a:t>Capture écran, photos de l’application, Accès à un compte-test </a:t>
            </a:r>
            <a:r>
              <a:rPr lang="fr-FR" sz="2000" b="1" i="1" dirty="0"/>
              <a:t>Full</a:t>
            </a:r>
            <a:r>
              <a:rPr lang="fr-FR" sz="2000" dirty="0"/>
              <a:t> (</a:t>
            </a:r>
            <a:r>
              <a:rPr lang="en-US" sz="2000" dirty="0"/>
              <a:t>username + password</a:t>
            </a:r>
            <a:r>
              <a:rPr lang="fr-FR" sz="2000" dirty="0"/>
              <a:t>) </a:t>
            </a:r>
          </a:p>
          <a:p>
            <a:r>
              <a:rPr lang="fr-FR" sz="2000" dirty="0"/>
              <a:t>Vidéo d’utilisation du software (pas plus de 3 minutes)</a:t>
            </a:r>
          </a:p>
          <a:p>
            <a:r>
              <a:rPr lang="fr-FR" sz="2000" dirty="0"/>
              <a:t>Avec explication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6A03FA-462A-4BE2-81A5-81BA77036239}"/>
              </a:ext>
            </a:extLst>
          </p:cNvPr>
          <p:cNvSpPr txBox="1"/>
          <p:nvPr/>
        </p:nvSpPr>
        <p:spPr>
          <a:xfrm>
            <a:off x="2264654" y="5918676"/>
            <a:ext cx="7662691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Numéro </a:t>
            </a:r>
            <a:r>
              <a:rPr lang="fr-FR" sz="2000" dirty="0" err="1"/>
              <a:t>Whatsapp</a:t>
            </a:r>
            <a:r>
              <a:rPr lang="fr-FR" sz="2000" dirty="0"/>
              <a:t> pour répondre à un éventuel appel de la commission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E61B1-C1E0-4B4F-8358-FFF79B4E6FB1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409918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24BAF-45EE-4CF5-A3E6-44421497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6767945" cy="535419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Plan de production </a:t>
            </a:r>
            <a:r>
              <a:rPr lang="fr-FR" sz="2700" b="1" i="1" dirty="0"/>
              <a:t>(Optionnel)</a:t>
            </a:r>
            <a:endParaRPr lang="fr-FR" b="1" i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7553FDE-7A55-403E-8A7F-875EFF5AA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5F21811-E865-4FFC-B9B0-2FB9D996767F}"/>
              </a:ext>
            </a:extLst>
          </p:cNvPr>
          <p:cNvSpPr txBox="1"/>
          <p:nvPr/>
        </p:nvSpPr>
        <p:spPr>
          <a:xfrm>
            <a:off x="1427018" y="1496291"/>
            <a:ext cx="9337963" cy="2246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Le processus de production passe par plusieurs étapes qui doivent être rédigées</a:t>
            </a:r>
          </a:p>
          <a:p>
            <a:r>
              <a:rPr lang="fr-FR" sz="2000" dirty="0"/>
              <a:t>de manière à permettre de mieux comprendre le procédé de production et de</a:t>
            </a:r>
          </a:p>
          <a:p>
            <a:r>
              <a:rPr lang="fr-FR" sz="2000" dirty="0"/>
              <a:t>mettre en relief la qualité du produit réalisé.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fr-FR" sz="2000" dirty="0"/>
              <a:t>Achat de matières premières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fr-FR" sz="2000" dirty="0"/>
              <a:t>Fabrication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fr-FR" sz="2000" dirty="0"/>
              <a:t>Conditionnement du produit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fr-FR" sz="2000" dirty="0"/>
              <a:t>Emballage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CEF38-80CC-4C37-B033-94D237F0069B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558541-89A8-46E7-9C57-66662FC4E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3" y="3989712"/>
            <a:ext cx="7606144" cy="25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1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569C8A-C0AA-5111-A074-CFE6F17F3F74}"/>
              </a:ext>
            </a:extLst>
          </p:cNvPr>
          <p:cNvSpPr txBox="1"/>
          <p:nvPr/>
        </p:nvSpPr>
        <p:spPr>
          <a:xfrm>
            <a:off x="315478" y="637481"/>
            <a:ext cx="712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r-FR" sz="4000" b="1" i="1" dirty="0">
                <a:latin typeface="+mj-lt"/>
                <a:ea typeface="+mj-ea"/>
                <a:cs typeface="+mj-cs"/>
              </a:rPr>
              <a:t>Analyse stratégique du marché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38600E-A44A-779C-F20A-F08F89D7DBA9}"/>
              </a:ext>
            </a:extLst>
          </p:cNvPr>
          <p:cNvSpPr txBox="1"/>
          <p:nvPr/>
        </p:nvSpPr>
        <p:spPr>
          <a:xfrm>
            <a:off x="2943578" y="2326717"/>
            <a:ext cx="1980696" cy="3981988"/>
          </a:xfrm>
          <a:prstGeom prst="rect">
            <a:avLst/>
          </a:prstGeom>
          <a:solidFill>
            <a:srgbClr val="006C57"/>
          </a:solidFill>
        </p:spPr>
        <p:txBody>
          <a:bodyPr wrap="square" rtlCol="0">
            <a:spAutoFit/>
          </a:bodyPr>
          <a:lstStyle/>
          <a:p>
            <a:pPr rtl="1"/>
            <a:r>
              <a:rPr lang="fr-FR" sz="3600" b="1" i="1" dirty="0">
                <a:solidFill>
                  <a:prstClr val="white"/>
                </a:solidFill>
                <a:latin typeface="Almarai ExtraBold" pitchFamily="2" charset="-78"/>
                <a:cs typeface="Almarai ExtraBold" pitchFamily="2" charset="-78"/>
              </a:rPr>
              <a:t>01</a:t>
            </a:r>
            <a:endParaRPr lang="fr-FR" sz="1524" dirty="0">
              <a:solidFill>
                <a:schemeClr val="bg1"/>
              </a:solidFill>
              <a:cs typeface="Almarai ExtraBold" pitchFamily="2" charset="-78"/>
            </a:endParaRPr>
          </a:p>
          <a:p>
            <a:pPr rtl="1"/>
            <a:endParaRPr lang="fr-FR" sz="2032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2032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2032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2032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2032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2032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2032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segment du marché</a:t>
            </a:r>
          </a:p>
          <a:p>
            <a:pPr algn="ctr" rtl="1"/>
            <a:endParaRPr lang="fr-FR" sz="3387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FA6E35-EC5D-B8C5-7FF1-63E00308E449}"/>
              </a:ext>
            </a:extLst>
          </p:cNvPr>
          <p:cNvSpPr txBox="1"/>
          <p:nvPr/>
        </p:nvSpPr>
        <p:spPr>
          <a:xfrm>
            <a:off x="5375134" y="2326717"/>
            <a:ext cx="1980696" cy="3978525"/>
          </a:xfrm>
          <a:prstGeom prst="rect">
            <a:avLst/>
          </a:prstGeom>
          <a:solidFill>
            <a:srgbClr val="006C57"/>
          </a:solidFill>
        </p:spPr>
        <p:txBody>
          <a:bodyPr wrap="square" rtlCol="0">
            <a:spAutoFit/>
          </a:bodyPr>
          <a:lstStyle/>
          <a:p>
            <a:pPr lvl="0" rtl="1"/>
            <a:r>
              <a:rPr lang="fr-FR" sz="3600" b="1" i="1" dirty="0">
                <a:solidFill>
                  <a:prstClr val="white"/>
                </a:solidFill>
                <a:latin typeface="Almarai ExtraBold" pitchFamily="2" charset="-78"/>
                <a:cs typeface="Almarai ExtraBold" pitchFamily="2" charset="-78"/>
              </a:rPr>
              <a:t>02</a:t>
            </a:r>
            <a:endParaRPr lang="fr-FR" sz="1524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Taille du</a:t>
            </a:r>
          </a:p>
          <a:p>
            <a:pPr algn="ctr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Marché</a:t>
            </a:r>
          </a:p>
          <a:p>
            <a:pPr algn="ctr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(national, régional, international)</a:t>
            </a:r>
          </a:p>
          <a:p>
            <a:pPr algn="ctr" rtl="1"/>
            <a:endParaRPr lang="fr-FR" sz="2000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sz="2000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sz="1600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endParaRPr lang="fr-FR" sz="2400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68640F4-4DCD-1290-65D6-0520BDD907A7}"/>
              </a:ext>
            </a:extLst>
          </p:cNvPr>
          <p:cNvSpPr txBox="1"/>
          <p:nvPr/>
        </p:nvSpPr>
        <p:spPr>
          <a:xfrm>
            <a:off x="7806689" y="2326717"/>
            <a:ext cx="1980696" cy="3967048"/>
          </a:xfrm>
          <a:prstGeom prst="rect">
            <a:avLst/>
          </a:prstGeom>
          <a:solidFill>
            <a:srgbClr val="006C57"/>
          </a:solidFill>
        </p:spPr>
        <p:txBody>
          <a:bodyPr wrap="square" rtlCol="0">
            <a:spAutoFit/>
          </a:bodyPr>
          <a:lstStyle/>
          <a:p>
            <a:pPr lvl="0" rtl="1"/>
            <a:r>
              <a:rPr lang="fr-FR" sz="3600" b="1" i="1" dirty="0">
                <a:solidFill>
                  <a:prstClr val="white"/>
                </a:solidFill>
                <a:latin typeface="Almarai ExtraBold" pitchFamily="2" charset="-78"/>
                <a:cs typeface="Almarai ExtraBold" pitchFamily="2" charset="-78"/>
              </a:rPr>
              <a:t>03</a:t>
            </a:r>
            <a:endParaRPr lang="fr-FR" sz="1524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93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rtl="1"/>
            <a:endParaRPr lang="fr-FR" sz="1600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Potentiel de</a:t>
            </a: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Croissance </a:t>
            </a:r>
          </a:p>
          <a:p>
            <a:pPr algn="ctr" rtl="1"/>
            <a:r>
              <a:rPr lang="fr-FR" sz="2032" dirty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rPr>
              <a:t>Exponentiel</a:t>
            </a:r>
          </a:p>
          <a:p>
            <a:pPr algn="ctr" rtl="1"/>
            <a:endParaRPr lang="fr-FR" sz="2032" dirty="0">
              <a:solidFill>
                <a:schemeClr val="bg1"/>
              </a:solidFill>
              <a:latin typeface="Almarai ExtraBold" pitchFamily="2" charset="-78"/>
              <a:cs typeface="Almarai ExtraBold" pitchFamily="2" charset="-78"/>
            </a:endParaRPr>
          </a:p>
        </p:txBody>
      </p:sp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BA460421-7628-4C61-8B10-33E45B5A6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65554"/>
            <a:ext cx="2494842" cy="8349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A6AAD9-896F-41DA-8FA3-9074C9213542}"/>
              </a:ext>
            </a:extLst>
          </p:cNvPr>
          <p:cNvSpPr/>
          <p:nvPr/>
        </p:nvSpPr>
        <p:spPr>
          <a:xfrm>
            <a:off x="8132617" y="259677"/>
            <a:ext cx="1621543" cy="391488"/>
          </a:xfrm>
          <a:prstGeom prst="rect">
            <a:avLst/>
          </a:prstGeom>
          <a:solidFill>
            <a:srgbClr val="026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108675477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708</Words>
  <Application>Microsoft Office PowerPoint</Application>
  <PresentationFormat>Grand écran</PresentationFormat>
  <Paragraphs>245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 Abdoullah Ashgar EL-kharef</vt:lpstr>
      <vt:lpstr>Almarai ExtraBold</vt:lpstr>
      <vt:lpstr>Arial</vt:lpstr>
      <vt:lpstr>Calibri</vt:lpstr>
      <vt:lpstr>Calibri Light</vt:lpstr>
      <vt:lpstr>Liberation Sans</vt:lpstr>
      <vt:lpstr>Liberation Serif</vt:lpstr>
      <vt:lpstr>StarSymbol</vt:lpstr>
      <vt:lpstr>Times New Roman</vt:lpstr>
      <vt:lpstr>Thème Office</vt:lpstr>
      <vt:lpstr>1_Thème Office</vt:lpstr>
      <vt:lpstr>Présentation PowerPoint</vt:lpstr>
      <vt:lpstr>Logo TagLine</vt:lpstr>
      <vt:lpstr>Résumé exécutif (CV du Projet)</vt:lpstr>
      <vt:lpstr>Présentation de l’équipe</vt:lpstr>
      <vt:lpstr>Problème</vt:lpstr>
      <vt:lpstr>Solution</vt:lpstr>
      <vt:lpstr>Notre produit</vt:lpstr>
      <vt:lpstr>Plan de production (Optionnel)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Cadre du projet</vt:lpstr>
      <vt:lpstr>Logo TagLine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Amine</dc:creator>
  <cp:lastModifiedBy>hp</cp:lastModifiedBy>
  <cp:revision>148</cp:revision>
  <dcterms:created xsi:type="dcterms:W3CDTF">2023-07-25T13:21:49Z</dcterms:created>
  <dcterms:modified xsi:type="dcterms:W3CDTF">2026-05-05T20:07:01Z</dcterms:modified>
</cp:coreProperties>
</file>